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3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charts/chart4.xml" ContentType="application/vnd.openxmlformats-officedocument.drawingml.chart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DC262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Employee
Turnover</c:v>
                  </c:pt>
                  <c:pt idx="1">
                    <c:v>Customer
Complaints
(per month)</c:v>
                  </c:pt>
                  <c:pt idx="2">
                    <c:v>Gross
Margin</c:v>
                  </c:pt>
                  <c:pt idx="3">
                    <c:v>Production
Efficiency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24.3</c:v>
                </c:pt>
                <c:pt idx="1">
                  <c:v>14</c:v>
                </c:pt>
                <c:pt idx="2">
                  <c:v>16.6</c:v>
                </c:pt>
                <c:pt idx="3">
                  <c:v>69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After</c:v>
                </c:pt>
              </c:strCache>
            </c:strRef>
          </c:tx>
          <c:spPr>
            <a:solidFill>
              <a:srgbClr val="05966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Employee
Turnover</c:v>
                  </c:pt>
                  <c:pt idx="1">
                    <c:v>Customer
Complaints
(per month)</c:v>
                  </c:pt>
                  <c:pt idx="2">
                    <c:v>Gross
Margin</c:v>
                  </c:pt>
                  <c:pt idx="3">
                    <c:v>Production
Efficiency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8.4</c:v>
                </c:pt>
                <c:pt idx="1">
                  <c:v>3</c:v>
                </c:pt>
                <c:pt idx="2">
                  <c:v>27</c:v>
                </c:pt>
                <c:pt idx="3">
                  <c:v>86.5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DC262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Scrap Rate</c:v>
                  </c:pt>
                  <c:pt idx="1">
                    <c:v>Machine
Uptime</c:v>
                  </c:pt>
                  <c:pt idx="2">
                    <c:v>5S Audit
Score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</c:v>
                </c:pt>
                <c:pt idx="1">
                  <c:v>78</c:v>
                </c:pt>
                <c:pt idx="2">
                  <c:v>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After</c:v>
                </c:pt>
              </c:strCache>
            </c:strRef>
          </c:tx>
          <c:spPr>
            <a:solidFill>
              <a:srgbClr val="05966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Scrap Rate</c:v>
                  </c:pt>
                  <c:pt idx="1">
                    <c:v>Machine
Uptime</c:v>
                  </c:pt>
                  <c:pt idx="2">
                    <c:v>5S Audit
Score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7.4</c:v>
                </c:pt>
                <c:pt idx="1">
                  <c:v>95</c:v>
                </c:pt>
                <c:pt idx="2">
                  <c:v>95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Improvement</c:v>
                </c:pt>
              </c:strCache>
            </c:strRef>
          </c:tx>
          <c:spPr>
            <a:solidFill>
              <a:srgbClr val="05966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Turnover
Reduction</c:v>
                  </c:pt>
                  <c:pt idx="1">
                    <c:v>Complaints
Reduction</c:v>
                  </c:pt>
                  <c:pt idx="2">
                    <c:v>Margin
Gain</c:v>
                  </c:pt>
                  <c:pt idx="3">
                    <c:v>Efficiency
Gain</c:v>
                  </c:pt>
                  <c:pt idx="4">
                    <c:v>Scrap
Reduction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65.6</c:v>
                </c:pt>
                <c:pt idx="1">
                  <c:v>78.6</c:v>
                </c:pt>
                <c:pt idx="2">
                  <c:v>62.7</c:v>
                </c:pt>
                <c:pt idx="3">
                  <c:v>25.4</c:v>
                </c:pt>
                <c:pt idx="4">
                  <c:v>50.7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DC262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Turnover
Cost</c:v>
                  </c:pt>
                  <c:pt idx="1">
                    <c:v>Scrap
Cost</c:v>
                  </c:pt>
                  <c:pt idx="2">
                    <c:v>Inefficiency
Cost</c:v>
                  </c:pt>
                  <c:pt idx="3">
                    <c:v>Quality
Issues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500</c:v>
                </c:pt>
                <c:pt idx="1">
                  <c:v>600</c:v>
                </c:pt>
                <c:pt idx="2">
                  <c:v>1200</c:v>
                </c:pt>
                <c:pt idx="3">
                  <c:v>300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After</c:v>
                </c:pt>
              </c:strCache>
            </c:strRef>
          </c:tx>
          <c:spPr>
            <a:solidFill>
              <a:srgbClr val="05966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Turnover
Cost</c:v>
                  </c:pt>
                  <c:pt idx="1">
                    <c:v>Scrap
Cost</c:v>
                  </c:pt>
                  <c:pt idx="2">
                    <c:v>Inefficiency
Cost</c:v>
                  </c:pt>
                  <c:pt idx="3">
                    <c:v>Quality
Issues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150</c:v>
                </c:pt>
                <c:pt idx="1">
                  <c:v>300</c:v>
                </c:pt>
                <c:pt idx="2">
                  <c:v>400</c:v>
                </c:pt>
                <c:pt idx="3">
                  <c:v>100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spc="4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OPSALIGN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Recovery &amp; Cultural Realignment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Transforming Mid-Size Manufacturers Through Strategic Leadership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200400" y="3840480"/>
            <a:ext cx="274320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Serving Ontario Manufacturers | Advisory to Full Transformation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the First 90 Days Actually Look Like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347472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0" y="10972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846320" y="10972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492240" y="10972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60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138160" y="10972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90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00400" y="1417320"/>
            <a:ext cx="5486400" cy="0"/>
          </a:xfrm>
          <a:prstGeom prst="line">
            <a:avLst/>
          </a:prstGeom>
          <a:noFill/>
          <a:ln w="25400">
            <a:solidFill>
              <a:srgbClr val="64748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011680"/>
            <a:ext cx="2560320" cy="4572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103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1-30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474720"/>
            <a:ext cx="2560320" cy="4572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35661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31-60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2011680"/>
            <a:ext cx="2560320" cy="457200"/>
          </a:xfrm>
          <a:prstGeom prst="rect">
            <a:avLst/>
          </a:prstGeom>
          <a:solidFill>
            <a:srgbClr val="36454F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2103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61-90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200400" y="1645920"/>
            <a:ext cx="1645920" cy="2286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6" name="Text 14"/>
          <p:cNvSpPr/>
          <p:nvPr/>
        </p:nvSpPr>
        <p:spPr>
          <a:xfrm>
            <a:off x="3291840" y="167335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Floor immersion, listening, trust building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200400" y="2011680"/>
            <a:ext cx="1645920" cy="2286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8" name="Text 16"/>
          <p:cNvSpPr/>
          <p:nvPr/>
        </p:nvSpPr>
        <p:spPr>
          <a:xfrm>
            <a:off x="3291840" y="203911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informal power structures &amp; real bottlenecks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200400" y="2377440"/>
            <a:ext cx="1645920" cy="2286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20" name="Text 18"/>
          <p:cNvSpPr/>
          <p:nvPr/>
        </p:nvSpPr>
        <p:spPr>
          <a:xfrm>
            <a:off x="3291840" y="240487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dignity fixes (safety, cleanliness, tools)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200400" y="2743200"/>
            <a:ext cx="1645920" cy="2286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22" name="Text 20"/>
          <p:cNvSpPr/>
          <p:nvPr/>
        </p:nvSpPr>
        <p:spPr>
          <a:xfrm>
            <a:off x="3291840" y="277063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daily leadership cadence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846320" y="3108960"/>
            <a:ext cx="1645920" cy="2286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4" name="Text 22"/>
          <p:cNvSpPr/>
          <p:nvPr/>
        </p:nvSpPr>
        <p:spPr>
          <a:xfrm>
            <a:off x="4937760" y="313639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process ownership (incl. senior operators)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4846320" y="3474720"/>
            <a:ext cx="1645920" cy="2286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6" name="Text 24"/>
          <p:cNvSpPr/>
          <p:nvPr/>
        </p:nvSpPr>
        <p:spPr>
          <a:xfrm>
            <a:off x="4937760" y="350215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coaching in real meetings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846320" y="3840480"/>
            <a:ext cx="1645920" cy="2286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8" name="Text 26"/>
          <p:cNvSpPr/>
          <p:nvPr/>
        </p:nvSpPr>
        <p:spPr>
          <a:xfrm>
            <a:off x="4937760" y="386791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Stabilize quality, safety, and flow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846320" y="4206240"/>
            <a:ext cx="1645920" cy="2286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0" name="Text 28"/>
          <p:cNvSpPr/>
          <p:nvPr/>
        </p:nvSpPr>
        <p:spPr>
          <a:xfrm>
            <a:off x="4937760" y="423367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verified KPI improvements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6492240" y="1645920"/>
            <a:ext cx="1645920" cy="228600"/>
          </a:xfrm>
          <a:prstGeom prst="rect">
            <a:avLst/>
          </a:prstGeom>
          <a:solidFill>
            <a:srgbClr val="36454F"/>
          </a:solidFill>
          <a:ln/>
        </p:spPr>
      </p:sp>
      <p:sp>
        <p:nvSpPr>
          <p:cNvPr id="32" name="Text 30"/>
          <p:cNvSpPr/>
          <p:nvPr/>
        </p:nvSpPr>
        <p:spPr>
          <a:xfrm>
            <a:off x="6583680" y="167335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 single-point dependencies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6492240" y="2011680"/>
            <a:ext cx="1645920" cy="228600"/>
          </a:xfrm>
          <a:prstGeom prst="rect">
            <a:avLst/>
          </a:prstGeom>
          <a:solidFill>
            <a:srgbClr val="36454F"/>
          </a:solidFill>
          <a:ln/>
        </p:spPr>
      </p:sp>
      <p:sp>
        <p:nvSpPr>
          <p:cNvPr id="34" name="Text 32"/>
          <p:cNvSpPr/>
          <p:nvPr/>
        </p:nvSpPr>
        <p:spPr>
          <a:xfrm>
            <a:off x="6583680" y="203911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 standards &amp; accountability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6492240" y="2377440"/>
            <a:ext cx="1645920" cy="228600"/>
          </a:xfrm>
          <a:prstGeom prst="rect">
            <a:avLst/>
          </a:prstGeom>
          <a:solidFill>
            <a:srgbClr val="36454F"/>
          </a:solidFill>
          <a:ln/>
        </p:spPr>
      </p:sp>
      <p:sp>
        <p:nvSpPr>
          <p:cNvPr id="36" name="Text 34"/>
          <p:cNvSpPr/>
          <p:nvPr/>
        </p:nvSpPr>
        <p:spPr>
          <a:xfrm>
            <a:off x="6583680" y="240487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hard + avoided savings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492240" y="2743200"/>
            <a:ext cx="1645920" cy="228600"/>
          </a:xfrm>
          <a:prstGeom prst="rect">
            <a:avLst/>
          </a:prstGeom>
          <a:solidFill>
            <a:srgbClr val="36454F"/>
          </a:solidFill>
          <a:ln/>
        </p:spPr>
      </p:sp>
      <p:sp>
        <p:nvSpPr>
          <p:cNvPr id="38" name="Text 36"/>
          <p:cNvSpPr/>
          <p:nvPr/>
        </p:nvSpPr>
        <p:spPr>
          <a:xfrm>
            <a:off x="6583680" y="277063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 plan agreed with ownership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Case Study: Commercial Refrigeration Manufacturer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330 employees | Ontario Plant | VC-backed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393192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463040"/>
            <a:ext cx="3931920" cy="4114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81912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SITUATION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210312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Employees distrusting management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operational systems or KPIs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 dirty and disorganized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quality control processes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24% annual employee turnover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customer complaints/month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463040"/>
            <a:ext cx="393192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463040"/>
            <a:ext cx="3931920" cy="41148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>
          <a:xfrm>
            <a:off x="4937760" y="1581912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RESULTS (12 MONTHS)</a:t>
            </a:r>
            <a:endParaRPr lang="en-US" sz="1600" dirty="0"/>
          </a:p>
        </p:txBody>
      </p:sp>
      <p:graphicFrame>
        <p:nvGraphicFramePr>
          <p:cNvPr id="11" name="Chart 0" descr=""/>
          <p:cNvGraphicFramePr/>
          <p:nvPr/>
        </p:nvGraphicFramePr>
        <p:xfrm>
          <a:off x="4937760" y="2103120"/>
          <a:ext cx="365760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2" name="Text 9"/>
          <p:cNvSpPr/>
          <p:nvPr/>
        </p:nvSpPr>
        <p:spPr>
          <a:xfrm>
            <a:off x="4937760" y="44805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value created: $2.1M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Sets OpsAlign Apart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56032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"In the absence of a great dream, pettiness prevails." — Robert Fritz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691640"/>
            <a:ext cx="73152" cy="6400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764792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Intelligence First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85800" y="20116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on your floor 1-4 weeks to understand real culture before proposing solutions. Trust before transformation.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46888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468880"/>
            <a:ext cx="73152" cy="6400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542032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People-Centered Approach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85800" y="278892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in Crucial Conversations. Win hearts and minds first, then implement systems. Culture enables performance.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24612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3246120"/>
            <a:ext cx="73152" cy="6400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3319272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to Tactical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35661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advisory to hands-on execution. Flexible engagement models to fit your needs and budget.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02336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4023360"/>
            <a:ext cx="73152" cy="6400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" y="4096512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Multi-Client Capacity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85800" y="43434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 3-5 clients simultaneously. You get senior-level expertise without full-time commitment.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Risk Reduced Through Operational Realignment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84048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46304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463040"/>
            <a:ext cx="73152" cy="5029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57276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key-person dependency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2103120"/>
            <a:ext cx="73152" cy="5029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21284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safety and compliance exposure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274320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2743200"/>
            <a:ext cx="73152" cy="5029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285292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customer churn risk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338328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3383280"/>
            <a:ext cx="73152" cy="5029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349300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leadership burnout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402336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4023360"/>
            <a:ext cx="73152" cy="5029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413308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execution volatility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Flexible Engagement Models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56032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clients engage at the Embedded Leadership tier after an initial diagnostic.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645920"/>
            <a:ext cx="2560320" cy="36576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1764792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94360" y="21488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Board Advisory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94360" y="2560320"/>
            <a:ext cx="2286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$5K-7.5K/month + expenses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Time: 2-4 days/month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meetings, leadership coaching, dashboard reviews, strategic guidance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164592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91840" y="1645920"/>
            <a:ext cx="2560320" cy="36576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2" name="Text 10"/>
          <p:cNvSpPr/>
          <p:nvPr/>
        </p:nvSpPr>
        <p:spPr>
          <a:xfrm>
            <a:off x="3429000" y="1764792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429000" y="21488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Transformation Leadership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429000" y="2560320"/>
            <a:ext cx="2286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$15K-22K/month + expenses + performance bonuses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Time: 8-12 days/month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intelligence, hands-on change execution, system building, talent development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26480" y="164592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645920"/>
            <a:ext cx="2560320" cy="36576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7" name="Text 15"/>
          <p:cNvSpPr/>
          <p:nvPr/>
        </p:nvSpPr>
        <p:spPr>
          <a:xfrm>
            <a:off x="6263640" y="1764792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63640" y="21488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Turnaround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263640" y="2560320"/>
            <a:ext cx="2286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$25K-30K/month + expenses + profit-sharing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Time: Full-time embedded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operational leadership, deep cultural transformation, crisis resolution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Diagnostic Assessment: $18K-25K (1-4 weeks embedded intelligence) — 100% credit toward Tier 2/3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Investment &amp; ROI Example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300-employee manufacturer scenario</a:t>
            </a:r>
            <a:endParaRPr lang="en-US" sz="1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371600"/>
          <a:ext cx="82296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1828800" y="4297680"/>
            <a:ext cx="5486400" cy="6400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6" name="Text 3"/>
          <p:cNvSpPr/>
          <p:nvPr/>
        </p:nvSpPr>
        <p:spPr>
          <a:xfrm>
            <a:off x="2011680" y="443484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VALUE CREATED: $1.75M Annual Benefit</a:t>
            </a:r>
            <a:endParaRPr lang="en-US" sz="16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Investment: $230K (12 months) | </a:t>
            </a:r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ROI: 660% in Year 1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Industries We Serve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01168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Mid-size manufacturers (150-500 employees) across Ontario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393192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691640"/>
            <a:ext cx="73152" cy="9144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82880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Automotive &amp; Parts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85800" y="21488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1/2 suppliers, machining, assemblies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691640"/>
            <a:ext cx="393192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691640"/>
            <a:ext cx="73152" cy="9144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82880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Packaging &amp; Plastics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Injection molding, thermoforming, flexible pkg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2880360"/>
            <a:ext cx="393192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2880360"/>
            <a:ext cx="73152" cy="9144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301752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Metal Fabrication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85800" y="33375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shops, stamping, welding, CNC operations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754880" y="2880360"/>
            <a:ext cx="393192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880360"/>
            <a:ext cx="73152" cy="9144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9" name="Text 17"/>
          <p:cNvSpPr/>
          <p:nvPr/>
        </p:nvSpPr>
        <p:spPr>
          <a:xfrm>
            <a:off x="4983480" y="301752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 &amp; Beverage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983480" y="33375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Co-packers, processors, specialty manufacturing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for: Family-owned businesses, PE-backed operations, plants needing rapid improvement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Turnaround Partner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28600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20+ Years Manufacturing Leadership | Ontario-Based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16459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 Director &amp; Plant Manager across North America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turnarounds: automotive, glass, packaging, refrigeration industries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record: 65% turnover reduction, 78% complaint reduction, 63% margin improvement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in Crucial Conversations (Joseph Grenny methodology)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 in Lean, 5S, Kaizen, Quality Systems, ISO-ready transformations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advisor to board level, hands-on leader on the floor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914400" y="4023360"/>
            <a:ext cx="7315200" cy="6400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1188720" y="416052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embed myself with your team, build trust through crucial conversations, then drive sustainable transformation that your people own."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When to Call OpsAlign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19456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"Seek first to understand, then to be understood." — Stephen Covey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8229600" cy="457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645920"/>
            <a:ext cx="73152" cy="4572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7373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performance stalls despite effort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2240280"/>
            <a:ext cx="8229600" cy="457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240280"/>
            <a:ext cx="73152" cy="4572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233172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culture is blocking execution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57200" y="2834640"/>
            <a:ext cx="8229600" cy="457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834640"/>
            <a:ext cx="73152" cy="4572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29260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leadership needs embedded support, not advice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57200" y="3429000"/>
            <a:ext cx="8229600" cy="457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429000"/>
            <a:ext cx="73152" cy="4572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5204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business must stabilize before scaling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868680" y="3840480"/>
            <a:ext cx="365760" cy="3657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39319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57200" y="429768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Conversation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017520" y="3840480"/>
            <a:ext cx="365760" cy="3657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21" name="Text 19"/>
          <p:cNvSpPr/>
          <p:nvPr/>
        </p:nvSpPr>
        <p:spPr>
          <a:xfrm>
            <a:off x="3017520" y="39319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2606040" y="429768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 Visit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166360" y="3840480"/>
            <a:ext cx="365760" cy="3657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24" name="Text 22"/>
          <p:cNvSpPr/>
          <p:nvPr/>
        </p:nvSpPr>
        <p:spPr>
          <a:xfrm>
            <a:off x="5166360" y="39319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4754880" y="429768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Customized Proposal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315200" y="3840480"/>
            <a:ext cx="365760" cy="3657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27" name="Text 25"/>
          <p:cNvSpPr/>
          <p:nvPr/>
        </p:nvSpPr>
        <p:spPr>
          <a:xfrm>
            <a:off x="7315200" y="3931920"/>
            <a:ext cx="365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6903720" y="429768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Transformation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spc="4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OPSALIGN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Recovery &amp; Cultural Realignment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0" y="2926080"/>
            <a:ext cx="2743200" cy="36576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5" name="Text 3"/>
          <p:cNvSpPr/>
          <p:nvPr/>
        </p:nvSpPr>
        <p:spPr>
          <a:xfrm>
            <a:off x="1371600" y="320040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"Operational recovery starts with alignment — of people, systems, and leadership behavior."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[Your Name]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Email: info@opsallign.com | LinkedIn: linkedin.com/in/yourprofile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Serving Ontario Manufacturers | Based in Ontario, Canada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Challenge Facing Ontario Manufacturers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84048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2344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"Most people do not listen with the intent to understand; </a:t>
            </a:r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listen with the intent to reply."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Stephen Covey, The 7 Habits of Highly Effective People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39319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2011680"/>
            <a:ext cx="73152" cy="1188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21488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Stagnant Productivity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85800" y="256032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flat for years despite market pressure and investment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2011680"/>
            <a:ext cx="39319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2011680"/>
            <a:ext cx="73152" cy="1188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21488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Issues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983480" y="256032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complaints, scrap rates, and rework eating margins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474720"/>
            <a:ext cx="39319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3474720"/>
            <a:ext cx="73152" cy="1188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361188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Turnover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85800" y="402336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Losing experienced workers, low morale, succession challenges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754880" y="3474720"/>
            <a:ext cx="39319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3474720"/>
            <a:ext cx="73152" cy="1188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9" name="Text 17"/>
          <p:cNvSpPr/>
          <p:nvPr/>
        </p:nvSpPr>
        <p:spPr>
          <a:xfrm>
            <a:off x="4983480" y="361188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Chaos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983480" y="402336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systems, daily firefighting, leadership burnout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When OpsAlign Is the Right Fit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2560320" cy="4572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OpsAlign is most effective when ownership recognizes that performance recovery is ultimately a leadership and systems challenge, not a technical one.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320040" cy="32004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508760"/>
            <a:ext cx="320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14630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Preparing for a Sale or Capital Event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78308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business must demonstrate stable operations, predictable KPIs, and leadership depth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Informal power structures and heroics must be replaced with repeatable systems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 volatility and key-person risk must be reduced before diligence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914400" y="2304288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OpsAlign helps convert tribal knowledge into institutional capability.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606040"/>
            <a:ext cx="320040" cy="32004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651760"/>
            <a:ext cx="320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4400" y="26060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Multi-Generational or Founder-Led Businesses Facing Decline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97280" y="292608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brand and legacy matter deeply, often built over decades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organization is no longer operating at the standard the founder intended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fear the next generation may inherit a fragile operation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14400" y="3447288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work preserves the legacy by modernizing how it is run — without erasing its identity.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3749040"/>
            <a:ext cx="320040" cy="32004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794760"/>
            <a:ext cx="320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14400" y="37490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Installing Their Own Trusted Leadership Team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97280" y="406908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Transitioning away from long-tenured individuals who "hold the keys"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Needing a neutral, respected operator to stabilize the business during change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Wanting systems and standards in place before handing over control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914400" y="4590288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OpsAlign acts as the stabilizing bridge between old ways and future leadership.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When OpsAlign Is the Right Fit (continued)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3474720" cy="4572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188720"/>
            <a:ext cx="320040" cy="32004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34440"/>
            <a:ext cx="320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118872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Organizations Where Effort Is High but Results Are Stalling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97280" y="150876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are working hard, but outcomes are inconsistent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is firefighting instead of leading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Metrics exist, but accountability and cadence do not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914400" y="2029968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often a leadership operating system issue, not a talent issue.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331720"/>
            <a:ext cx="320040" cy="32004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377440"/>
            <a:ext cx="320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233172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Who Want Change — and Are Willing to Model It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97280" y="265176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understands that behaviors must change first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openness to being present, visible, and accountable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for people is seen as a performance lever, not a soft concept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914400" y="3172968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Culture changes fastest when leadership behavior changes first.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7947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"Sustainable operational performance is created when leadership, systems, and people are aligned — not when problems are managed around."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When OpsAlign Is Not the Right Fit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2926080" cy="4572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OpsAlign is intentionally not designed for every situation. Experience shows that certain conditions significantly limit success.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320040" cy="32004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508760"/>
            <a:ext cx="320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146304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Cosmetic Change Without Behavioral Commitment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97280" y="17373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Desire for new charts, reports, or terminology without changing decisions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Expectation that "people should just comply" without leadership change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 initiatives used as optics rather than transformation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320040" cy="32004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331720"/>
            <a:ext cx="320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22860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Authority Is Fragmented or Blocked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97280" y="25603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individuals cannot be challenged or held accountable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is unwilling to intervene when resistance emerges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Informal power structures are protected rather than addressed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3035808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i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system can outperform a protected dysfunction.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" y="3200400"/>
            <a:ext cx="320040" cy="32004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3246120"/>
            <a:ext cx="320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14400" y="32004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Short-Term Fixes With No Intention to Sustain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097280" y="3474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Seeking a temporary boost without embedding capability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intention to transfer knowledge or develop successors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 viewed as a one-time project rather than a way of operating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7200" y="4023360"/>
            <a:ext cx="320040" cy="32004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4069080"/>
            <a:ext cx="320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14400" y="402336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Denial of People and Culture as Root Causes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Problems attributed solely to "the workforce" or "the market"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 to examining leadership behaviors or incentives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Preference for control over trust and clarity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914400" y="4773168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i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recovery requires confronting uncomfortable truths.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Traditional Approaches Fall Short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20040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got you here won't get you there." — Marshall Goldsmith</a:t>
            </a:r>
            <a:endParaRPr lang="en-US" sz="13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Traditional Consultants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454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OpsAlign Difference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Expensive PowerPoint decks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Embedded strategic leadership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hands-on execution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Hands-on floor-level execution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Leave before change happens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Drive results, not reports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Your team never learns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Transfer knowledge &amp; coach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Back to old habits in months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Sustainable transformation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Proven Turnaround Results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56032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transformations. Real metrics. Real ROI.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645920"/>
          <a:ext cx="8229600" cy="25603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matters: Stability reduced hidden recruiting, training, and ramp-up costs while restoring operational memory and converting material losses directly into margin without capital investment.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Operational Excellence Achieved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926080" cy="45720"/>
          </a:xfrm>
          <a:prstGeom prst="rect">
            <a:avLst/>
          </a:prstGeom>
          <a:solidFill>
            <a:srgbClr val="0891B2"/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457200" y="1371600"/>
          <a:ext cx="82296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matters: Reliability gains deferred maintenance spend and avoided emergency downtime, while scrap reduction improved quality perception and customer retention.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OpsAlign Methodology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56032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"People don't resist change. They resist being changed." — Peter Senge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828800"/>
            <a:ext cx="182880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51560" y="2011680"/>
            <a:ext cx="640080" cy="64008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2148840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594360" y="28346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Intelligence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329184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on the floor 1-4 weeks to understand culture, build trust, identify root causes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514600" y="1828800"/>
            <a:ext cx="182880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08960" y="2011680"/>
            <a:ext cx="640080" cy="64008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2" name="Text 10"/>
          <p:cNvSpPr/>
          <p:nvPr/>
        </p:nvSpPr>
        <p:spPr>
          <a:xfrm>
            <a:off x="3108960" y="2148840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651760" y="28346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Assessment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606040" y="329184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 gaps, quantify opportunities, present roadmap with ROI projections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0" y="1828800"/>
            <a:ext cx="182880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166360" y="2011680"/>
            <a:ext cx="640080" cy="64008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7" name="Text 15"/>
          <p:cNvSpPr/>
          <p:nvPr/>
        </p:nvSpPr>
        <p:spPr>
          <a:xfrm>
            <a:off x="5166360" y="2148840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709160" y="28346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Transformation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663440" y="329184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 change: people first, then systems. Build capability while driving results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629400" y="1828800"/>
            <a:ext cx="182880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223760" y="2011680"/>
            <a:ext cx="640080" cy="64008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22" name="Text 20"/>
          <p:cNvSpPr/>
          <p:nvPr/>
        </p:nvSpPr>
        <p:spPr>
          <a:xfrm>
            <a:off x="7223760" y="2148840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6766560" y="28346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Handover &amp; Sustain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720840" y="329184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to local leaders, optional ongoing advisory to maintain gains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OpsAlign - Manufacturing Turnaround &amp; Operational Excellence</dc:title>
  <dc:subject>PptxGenJS Presentation</dc:subject>
  <dc:creator>OpsAlign</dc:creator>
  <cp:lastModifiedBy>OpsAlign</cp:lastModifiedBy>
  <cp:revision>1</cp:revision>
  <dcterms:created xsi:type="dcterms:W3CDTF">2026-02-09T13:48:06Z</dcterms:created>
  <dcterms:modified xsi:type="dcterms:W3CDTF">2026-02-09T13:48:06Z</dcterms:modified>
</cp:coreProperties>
</file>